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jpg" ContentType="image/jpeg"/>
  <Default Extension="rels" ContentType="application/vnd.openxmlformats-package.relationships+xml"/>
  <Default Extension="vml" ContentType="application/vnd.openxmlformats-officedocument.vmlDrawin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71" r:id="rId2"/>
  </p:sldMasterIdLst>
  <p:sldIdLst>
    <p:sldId id="256" r:id="rId3"/>
    <p:sldId id="382" r:id="rId4"/>
    <p:sldId id="351" r:id="rId5"/>
    <p:sldId id="383" r:id="rId6"/>
    <p:sldId id="384" r:id="rId7"/>
    <p:sldId id="385" r:id="rId8"/>
    <p:sldId id="352" r:id="rId9"/>
    <p:sldId id="386" r:id="rId10"/>
    <p:sldId id="390" r:id="rId11"/>
    <p:sldId id="387" r:id="rId12"/>
    <p:sldId id="388" r:id="rId13"/>
    <p:sldId id="389" r:id="rId14"/>
    <p:sldId id="391" r:id="rId15"/>
    <p:sldId id="392" r:id="rId16"/>
    <p:sldId id="405" r:id="rId17"/>
    <p:sldId id="394" r:id="rId18"/>
    <p:sldId id="396" r:id="rId19"/>
    <p:sldId id="397" r:id="rId20"/>
    <p:sldId id="398" r:id="rId21"/>
    <p:sldId id="395" r:id="rId22"/>
    <p:sldId id="393" r:id="rId23"/>
    <p:sldId id="399" r:id="rId24"/>
    <p:sldId id="400" r:id="rId25"/>
    <p:sldId id="401" r:id="rId26"/>
    <p:sldId id="403" r:id="rId27"/>
    <p:sldId id="404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47" autoAdjust="0"/>
    <p:restoredTop sz="94660"/>
  </p:normalViewPr>
  <p:slideViewPr>
    <p:cSldViewPr snapToGrid="0">
      <p:cViewPr varScale="1">
        <p:scale>
          <a:sx n="85" d="100"/>
          <a:sy n="85" d="100"/>
        </p:scale>
        <p:origin x="-104" y="-54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/><Relationship Id="rId2" Type="http://schemas.openxmlformats.org/officeDocument/2006/relationships/image" Target="../media/image10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10/30/15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10/30/15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10/30/15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zh-CN" altLang="en-US" smtClean="0"/>
              <a:t>单击此处编辑母版文本样式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10/30/15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10/30/15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10/30/15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图片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10/30/15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10/30/15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10/30/15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1983F-37E3-3E44-A684-81B556FB066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10/30/15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DD65F7-7FC3-8542-A946-E97AFBB81E8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0257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1983F-37E3-3E44-A684-81B556FB066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10/30/15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DD65F7-7FC3-8542-A946-E97AFBB81E8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38837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10/30/15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1983F-37E3-3E44-A684-81B556FB066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10/30/15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DD65F7-7FC3-8542-A946-E97AFBB81E8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542212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1983F-37E3-3E44-A684-81B556FB066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10/30/15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DD65F7-7FC3-8542-A946-E97AFBB81E8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728936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1983F-37E3-3E44-A684-81B556FB066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10/30/15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DD65F7-7FC3-8542-A946-E97AFBB81E8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770741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1983F-37E3-3E44-A684-81B556FB066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10/30/15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DD65F7-7FC3-8542-A946-E97AFBB81E8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294662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1983F-37E3-3E44-A684-81B556FB066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10/30/15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DD65F7-7FC3-8542-A946-E97AFBB81E8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698280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1983F-37E3-3E44-A684-81B556FB066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10/30/15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DD65F7-7FC3-8542-A946-E97AFBB81E8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464336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1983F-37E3-3E44-A684-81B556FB066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10/30/15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DD65F7-7FC3-8542-A946-E97AFBB81E8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928215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1983F-37E3-3E44-A684-81B556FB066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10/30/15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DD65F7-7FC3-8542-A946-E97AFBB81E8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588217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1983F-37E3-3E44-A684-81B556FB066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10/30/15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DD65F7-7FC3-8542-A946-E97AFBB81E8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19820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10/30/15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10/30/15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10/30/15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10/30/15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10/30/15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10/30/15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10/30/15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image" Target="../media/image3.png"/><Relationship Id="rId21" Type="http://schemas.openxmlformats.org/officeDocument/2006/relationships/image" Target="../media/image4.png"/><Relationship Id="rId22" Type="http://schemas.openxmlformats.org/officeDocument/2006/relationships/image" Target="../media/image5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8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9.xml"/><Relationship Id="rId3" Type="http://schemas.openxmlformats.org/officeDocument/2006/relationships/slideLayout" Target="../slideLayouts/slideLayout20.xml"/><Relationship Id="rId4" Type="http://schemas.openxmlformats.org/officeDocument/2006/relationships/slideLayout" Target="../slideLayouts/slideLayout21.xml"/><Relationship Id="rId5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4.xml"/><Relationship Id="rId8" Type="http://schemas.openxmlformats.org/officeDocument/2006/relationships/slideLayout" Target="../slideLayouts/slideLayout25.xml"/><Relationship Id="rId9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10/30/15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71983F-37E3-3E44-A684-81B556FB066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10/30/15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DD65F7-7FC3-8542-A946-E97AFBB81E8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83588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arxiv.org/abs/physics/0210005v2%E3%80%8B9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4" Type="http://schemas.openxmlformats.org/officeDocument/2006/relationships/image" Target="../media/image9.wmf"/><Relationship Id="rId5" Type="http://schemas.openxmlformats.org/officeDocument/2006/relationships/oleObject" Target="../embeddings/oleObject2.bin"/><Relationship Id="rId6" Type="http://schemas.openxmlformats.org/officeDocument/2006/relationships/image" Target="../media/image10.w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296623" y="1700012"/>
            <a:ext cx="8825658" cy="1493268"/>
          </a:xfrm>
        </p:spPr>
        <p:txBody>
          <a:bodyPr/>
          <a:lstStyle/>
          <a:p>
            <a:r>
              <a:rPr lang="zh-CN" altLang="en-US" dirty="0" smtClean="0"/>
              <a:t>量子、区块链与</a:t>
            </a:r>
            <a:r>
              <a:rPr lang="en-US" altLang="zh-CN" dirty="0" smtClean="0"/>
              <a:t>AI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296623" y="3695555"/>
            <a:ext cx="8825658" cy="861420"/>
          </a:xfrm>
        </p:spPr>
        <p:txBody>
          <a:bodyPr>
            <a:noAutofit/>
          </a:bodyPr>
          <a:lstStyle/>
          <a:p>
            <a:r>
              <a:rPr lang="zh-CN" altLang="en-US" sz="2400" dirty="0" smtClean="0"/>
              <a:t>韩锋</a:t>
            </a:r>
            <a:r>
              <a:rPr lang="en-US" altLang="zh-CN" sz="2400" smtClean="0"/>
              <a:t>]]</a:t>
            </a:r>
            <a:endParaRPr lang="en-US" altLang="zh-CN" sz="2400" dirty="0" smtClean="0"/>
          </a:p>
          <a:p>
            <a:r>
              <a:rPr lang="zh-CN" altLang="en-US" sz="2400" dirty="0" smtClean="0"/>
              <a:t>清华大学博士生</a:t>
            </a:r>
            <a:endParaRPr lang="en-US" altLang="zh-CN" sz="2400" dirty="0" smtClean="0"/>
          </a:p>
          <a:p>
            <a:r>
              <a:rPr lang="zh-CN" altLang="en-US" sz="2400" dirty="0" smtClean="0"/>
              <a:t>甲骨文教育基金会中国项目合伙人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4838285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什么是麦克斯韦妖？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94146" y="1853248"/>
            <a:ext cx="8556688" cy="3455831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2724490" y="5542761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宋体" panose="02010600030101010101" pitchFamily="2" charset="-122"/>
              </a:rPr>
              <a:t>孙昌</a:t>
            </a:r>
            <a:r>
              <a:rPr lang="zh-CN" altLang="en-US" sz="2000" dirty="0" smtClean="0">
                <a:solidFill>
                  <a:schemeClr val="bg1"/>
                </a:solidFill>
                <a:latin typeface="宋体" panose="02010600030101010101" pitchFamily="2" charset="-122"/>
              </a:rPr>
              <a:t>璞</a:t>
            </a:r>
            <a:r>
              <a:rPr lang="en-US" altLang="zh-CN" sz="2000" dirty="0" smtClean="0">
                <a:solidFill>
                  <a:schemeClr val="bg1"/>
                </a:solidFill>
                <a:latin typeface="宋体" panose="02010600030101010101" pitchFamily="2" charset="-122"/>
              </a:rPr>
              <a:t>\</a:t>
            </a:r>
            <a:r>
              <a:rPr lang="zh-CN" altLang="en-US" sz="2000" dirty="0">
                <a:solidFill>
                  <a:schemeClr val="bg1"/>
                </a:solidFill>
                <a:latin typeface="宋体" panose="02010600030101010101" pitchFamily="2" charset="-122"/>
              </a:rPr>
              <a:t>全</a:t>
            </a:r>
            <a:r>
              <a:rPr lang="zh-CN" altLang="en-US" sz="2000" dirty="0" smtClean="0">
                <a:solidFill>
                  <a:schemeClr val="bg1"/>
                </a:solidFill>
                <a:latin typeface="宋体" panose="02010600030101010101" pitchFamily="2" charset="-122"/>
              </a:rPr>
              <a:t>海涛</a:t>
            </a:r>
            <a:r>
              <a:rPr lang="en-US" altLang="zh-CN" sz="2000" dirty="0" smtClean="0">
                <a:solidFill>
                  <a:schemeClr val="bg1"/>
                </a:solidFill>
                <a:latin typeface="宋体" panose="02010600030101010101" pitchFamily="2" charset="-122"/>
              </a:rPr>
              <a:t>\</a:t>
            </a:r>
            <a:r>
              <a:rPr lang="zh-CN" altLang="en-US" sz="2000" dirty="0">
                <a:solidFill>
                  <a:schemeClr val="bg1"/>
                </a:solidFill>
                <a:latin typeface="宋体" panose="02010600030101010101" pitchFamily="2" charset="-122"/>
              </a:rPr>
              <a:t>董辉</a:t>
            </a:r>
            <a:endParaRPr lang="zh-CN" altLang="en-US" sz="2000" dirty="0">
              <a:solidFill>
                <a:schemeClr val="bg1"/>
              </a:solidFill>
            </a:endParaRPr>
          </a:p>
          <a:p>
            <a:r>
              <a:rPr lang="en-US" altLang="zh-CN" sz="2000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&lt;</a:t>
            </a:r>
            <a:r>
              <a:rPr lang="zh-CN" altLang="en-US" sz="2000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量子</a:t>
            </a:r>
            <a:r>
              <a:rPr lang="zh-CN" altLang="en-US" sz="20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信息启发的量子统计和热力学若干问题研</a:t>
            </a:r>
          </a:p>
          <a:p>
            <a:r>
              <a:rPr lang="zh-CN" altLang="en-US" sz="2000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究</a:t>
            </a:r>
            <a:r>
              <a:rPr lang="en-US" altLang="zh-CN" sz="2000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&gt;&lt;</a:t>
            </a:r>
            <a:r>
              <a:rPr lang="zh-CN" altLang="en-US" sz="2000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量子力学进展</a:t>
            </a:r>
            <a:r>
              <a:rPr lang="en-US" altLang="zh-CN" sz="2000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&gt;</a:t>
            </a:r>
            <a:endParaRPr lang="zh-CN" altLang="en-US" sz="20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69827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Charles H. </a:t>
            </a:r>
            <a:r>
              <a:rPr lang="en-US" altLang="zh-CN" dirty="0" smtClean="0"/>
              <a:t>Bennett</a:t>
            </a:r>
            <a:br>
              <a:rPr lang="en-US" altLang="zh-CN" dirty="0" smtClean="0"/>
            </a:br>
            <a:r>
              <a:rPr lang="en-US" altLang="zh-CN" sz="2000" dirty="0"/>
              <a:t>Notes on </a:t>
            </a:r>
            <a:r>
              <a:rPr lang="en-US" altLang="zh-CN" sz="2000" dirty="0" err="1"/>
              <a:t>Landauer’s</a:t>
            </a:r>
            <a:r>
              <a:rPr lang="en-US" altLang="zh-CN" sz="2000" dirty="0"/>
              <a:t> Principle, Reversible Computation, and Maxwell’s </a:t>
            </a:r>
            <a:r>
              <a:rPr lang="en-US" altLang="zh-CN" sz="2000" dirty="0" smtClean="0"/>
              <a:t>Demon</a:t>
            </a:r>
            <a:r>
              <a:rPr lang="zh-CN" altLang="en-US" sz="2000" dirty="0" smtClean="0"/>
              <a:t>；</a:t>
            </a:r>
            <a:r>
              <a:rPr lang="en-US" altLang="zh-CN" sz="2000" dirty="0"/>
              <a:t>《</a:t>
            </a:r>
            <a:r>
              <a:rPr lang="en-US" altLang="zh-CN" sz="2000" dirty="0">
                <a:hlinkClick r:id="rId2"/>
              </a:rPr>
              <a:t>http://</a:t>
            </a:r>
            <a:r>
              <a:rPr lang="en-US" altLang="zh-CN" sz="2000" dirty="0" smtClean="0">
                <a:hlinkClick r:id="rId2"/>
              </a:rPr>
              <a:t>arxiv.org/abs/physics/0210005v2》9</a:t>
            </a:r>
            <a:r>
              <a:rPr lang="en-US" altLang="zh-CN" sz="2000" dirty="0" smtClean="0"/>
              <a:t> Jan 2003</a:t>
            </a:r>
            <a:endParaRPr lang="zh-CN" altLang="en-US" sz="20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CMR10"/>
              </a:rPr>
              <a:t>From </a:t>
            </a:r>
            <a:r>
              <a:rPr lang="en-US" altLang="zh-CN" dirty="0" smtClean="0">
                <a:latin typeface="CMR10"/>
              </a:rPr>
              <a:t>its beginning</a:t>
            </a:r>
            <a:r>
              <a:rPr lang="en-US" altLang="zh-CN" dirty="0">
                <a:latin typeface="CMR10"/>
              </a:rPr>
              <a:t>, the history of the Maxwell’s Demon problem</a:t>
            </a:r>
          </a:p>
          <a:p>
            <a:pPr marL="0" indent="0">
              <a:buNone/>
            </a:pPr>
            <a:r>
              <a:rPr lang="en-US" altLang="zh-CN" dirty="0">
                <a:latin typeface="CMR10"/>
              </a:rPr>
              <a:t>has involved discussions of the role of the Demon’s </a:t>
            </a:r>
            <a:r>
              <a:rPr lang="en-US" altLang="zh-CN" dirty="0" smtClean="0">
                <a:latin typeface="CMR10"/>
              </a:rPr>
              <a:t>intelligence</a:t>
            </a:r>
            <a:r>
              <a:rPr lang="en-US" altLang="zh-CN" dirty="0">
                <a:latin typeface="CMR10"/>
              </a:rPr>
              <a:t>, and indeed of how and whether one </a:t>
            </a:r>
            <a:r>
              <a:rPr lang="en-US" altLang="zh-CN" dirty="0" smtClean="0">
                <a:latin typeface="CMR10"/>
              </a:rPr>
              <a:t>ought to </a:t>
            </a:r>
            <a:r>
              <a:rPr lang="en-US" altLang="zh-CN" dirty="0">
                <a:latin typeface="CMR10"/>
              </a:rPr>
              <a:t>characterize an ”intelligent being” physically.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938803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Landour</a:t>
            </a:r>
            <a:r>
              <a:rPr lang="en-US" altLang="zh-CN" dirty="0" smtClean="0"/>
              <a:t> ’s Principle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5523" y="1351733"/>
            <a:ext cx="6076950" cy="390525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683690" y="1651379"/>
            <a:ext cx="376678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如果需要不可逆的涂消一个比特的不确定性（信息熵熵减少一个比特，或者说产生一个比特信息），最小需要耗散</a:t>
            </a:r>
            <a:r>
              <a:rPr lang="en-US" altLang="zh-CN" dirty="0" err="1" smtClean="0"/>
              <a:t>kT</a:t>
            </a:r>
            <a:r>
              <a:rPr lang="en-US" altLang="zh-CN" dirty="0" smtClean="0"/>
              <a:t> lg2</a:t>
            </a:r>
            <a:r>
              <a:rPr lang="zh-CN" altLang="en-US" dirty="0" smtClean="0"/>
              <a:t>的能量。</a:t>
            </a:r>
            <a:endParaRPr lang="en-US" altLang="zh-CN" dirty="0" smtClean="0"/>
          </a:p>
          <a:p>
            <a:r>
              <a:rPr lang="en-US" altLang="zh-CN" dirty="0"/>
              <a:t> </a:t>
            </a:r>
            <a:r>
              <a:rPr lang="en-US" altLang="zh-CN" dirty="0" smtClean="0"/>
              <a:t>                              </a:t>
            </a:r>
            <a:r>
              <a:rPr lang="zh-CN" altLang="en-US" dirty="0" smtClean="0"/>
              <a:t>韩锋表述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1587690" y="5648166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zh-CN" altLang="en-US" sz="2000" dirty="0">
                <a:solidFill>
                  <a:prstClr val="black"/>
                </a:solidFill>
                <a:latin typeface="宋体" panose="02010600030101010101" pitchFamily="2" charset="-122"/>
              </a:rPr>
              <a:t>孙昌璞</a:t>
            </a:r>
            <a:r>
              <a:rPr lang="en-US" altLang="zh-CN" sz="2000" dirty="0">
                <a:solidFill>
                  <a:prstClr val="black"/>
                </a:solidFill>
                <a:latin typeface="宋体" panose="02010600030101010101" pitchFamily="2" charset="-122"/>
              </a:rPr>
              <a:t>\</a:t>
            </a:r>
            <a:r>
              <a:rPr lang="zh-CN" altLang="en-US" sz="2000" dirty="0">
                <a:solidFill>
                  <a:prstClr val="black"/>
                </a:solidFill>
                <a:latin typeface="宋体" panose="02010600030101010101" pitchFamily="2" charset="-122"/>
              </a:rPr>
              <a:t>全海涛</a:t>
            </a:r>
            <a:r>
              <a:rPr lang="en-US" altLang="zh-CN" sz="2000" dirty="0">
                <a:solidFill>
                  <a:prstClr val="black"/>
                </a:solidFill>
                <a:latin typeface="宋体" panose="02010600030101010101" pitchFamily="2" charset="-122"/>
              </a:rPr>
              <a:t>\</a:t>
            </a:r>
            <a:r>
              <a:rPr lang="zh-CN" altLang="en-US" sz="2000" dirty="0">
                <a:solidFill>
                  <a:prstClr val="black"/>
                </a:solidFill>
                <a:latin typeface="宋体" panose="02010600030101010101" pitchFamily="2" charset="-122"/>
              </a:rPr>
              <a:t>董辉</a:t>
            </a:r>
            <a:endParaRPr lang="zh-CN" altLang="en-US" sz="2000" dirty="0">
              <a:solidFill>
                <a:prstClr val="black"/>
              </a:solidFill>
            </a:endParaRPr>
          </a:p>
          <a:p>
            <a:pPr lvl="0"/>
            <a:r>
              <a:rPr lang="en-US" altLang="zh-CN" sz="20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&lt;</a:t>
            </a:r>
            <a:r>
              <a:rPr lang="zh-CN" altLang="en-US" sz="20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量子信息启发的量子统计和热力学若干问题研</a:t>
            </a:r>
          </a:p>
          <a:p>
            <a:pPr lvl="0"/>
            <a:r>
              <a:rPr lang="zh-CN" altLang="en-US" sz="20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究</a:t>
            </a:r>
            <a:r>
              <a:rPr lang="en-US" altLang="zh-CN" sz="20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&gt;&lt;</a:t>
            </a:r>
            <a:r>
              <a:rPr lang="zh-CN" altLang="en-US" sz="20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量子力学进展</a:t>
            </a:r>
            <a:r>
              <a:rPr lang="en-US" altLang="zh-CN" sz="20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&gt;</a:t>
            </a:r>
            <a:endParaRPr lang="zh-CN" altLang="en-US" sz="2000" dirty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497787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麦克斯韦妖的智能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800" dirty="0" smtClean="0"/>
              <a:t>麦克斯韦妖的“智能”是对系统“无知”的压缩，熵的减少，根据</a:t>
            </a:r>
            <a:r>
              <a:rPr lang="en-US" altLang="zh-CN" sz="2800" dirty="0" err="1" smtClean="0"/>
              <a:t>Landour</a:t>
            </a:r>
            <a:r>
              <a:rPr lang="en-US" altLang="zh-CN" sz="2800" dirty="0" smtClean="0"/>
              <a:t> </a:t>
            </a:r>
            <a:r>
              <a:rPr lang="zh-CN" altLang="en-US" sz="2800" dirty="0" smtClean="0"/>
              <a:t>原理，每产生一个比特的信息，最少需要耗散</a:t>
            </a:r>
            <a:r>
              <a:rPr lang="en-US" altLang="zh-CN" sz="2800" dirty="0" err="1" smtClean="0"/>
              <a:t>kT</a:t>
            </a:r>
            <a:r>
              <a:rPr lang="en-US" altLang="zh-CN" sz="2800" dirty="0" smtClean="0"/>
              <a:t> ln2</a:t>
            </a:r>
            <a:r>
              <a:rPr lang="zh-CN" altLang="en-US" sz="2800" dirty="0" smtClean="0"/>
              <a:t>的能量。</a:t>
            </a:r>
            <a:endParaRPr lang="en-US" altLang="zh-CN" sz="2800" dirty="0" smtClean="0"/>
          </a:p>
          <a:p>
            <a:pPr marL="0" indent="0">
              <a:buNone/>
            </a:pPr>
            <a:r>
              <a:rPr lang="en-US" altLang="zh-CN" sz="2800" dirty="0"/>
              <a:t> </a:t>
            </a:r>
            <a:r>
              <a:rPr lang="en-US" altLang="zh-CN" sz="2800" dirty="0" smtClean="0"/>
              <a:t>                                                 </a:t>
            </a:r>
            <a:r>
              <a:rPr lang="zh-CN" altLang="en-US" sz="2800" dirty="0" smtClean="0"/>
              <a:t>韩锋 顾学雍</a:t>
            </a:r>
            <a:endParaRPr lang="en-US" altLang="zh-CN" sz="2800" dirty="0" smtClean="0"/>
          </a:p>
          <a:p>
            <a:pPr marL="0" indent="0">
              <a:buNone/>
            </a:pPr>
            <a:endParaRPr lang="en-US" altLang="zh-CN" sz="2800" dirty="0"/>
          </a:p>
          <a:p>
            <a:pPr marL="0" indent="0">
              <a:buNone/>
            </a:pPr>
            <a:r>
              <a:rPr lang="zh-CN" altLang="en-US" sz="2800" dirty="0" smtClean="0"/>
              <a:t>顾学雍：这给出了一个智能效率的度量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2108074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混沌分形系统产生的智能：康托集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1297" y="1979636"/>
            <a:ext cx="2209800" cy="276225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001769" y="5114077"/>
            <a:ext cx="46201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http://baike.sogou.com/v70109221.htm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587469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混沌分形产生的智能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1512" y="1555170"/>
            <a:ext cx="3810000" cy="3962400"/>
          </a:xfrm>
        </p:spPr>
      </p:pic>
      <p:sp>
        <p:nvSpPr>
          <p:cNvPr id="5" name="矩形 4"/>
          <p:cNvSpPr/>
          <p:nvPr/>
        </p:nvSpPr>
        <p:spPr>
          <a:xfrm>
            <a:off x="6096000" y="602645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/>
              <a:t>http://www.maboshi.net/sx/sxgj/sxxs/sxwh/70179.html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384549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87104" y="534604"/>
            <a:ext cx="9404723" cy="1400530"/>
          </a:xfrm>
        </p:spPr>
        <p:txBody>
          <a:bodyPr/>
          <a:lstStyle/>
          <a:p>
            <a:r>
              <a:rPr lang="zh-CN" altLang="en-US" dirty="0" smtClean="0"/>
              <a:t>中心智慧和集群智慧：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zh-CN" altLang="en-US" dirty="0" smtClean="0"/>
              <a:t>一只熊和一个蜜蜂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7104" y="2370409"/>
            <a:ext cx="5007262" cy="375061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8686" y="2370409"/>
            <a:ext cx="2200275" cy="208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4265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熊窝和蜂巢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17738" y="1152983"/>
            <a:ext cx="3344625" cy="446524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839" y="2722599"/>
            <a:ext cx="3865817" cy="2895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2168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鸟的群集智慧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76718" y="2052638"/>
            <a:ext cx="7800340" cy="419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6451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每一个小鸟都是麦克斯韦妖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91957" y="2038990"/>
            <a:ext cx="6956509" cy="4481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8727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oup 60"/>
          <p:cNvGrpSpPr/>
          <p:nvPr/>
        </p:nvGrpSpPr>
        <p:grpSpPr>
          <a:xfrm>
            <a:off x="1689236" y="969621"/>
            <a:ext cx="8658544" cy="686164"/>
            <a:chOff x="165236" y="1166155"/>
            <a:chExt cx="8658544" cy="686164"/>
          </a:xfrm>
        </p:grpSpPr>
        <p:sp>
          <p:nvSpPr>
            <p:cNvPr id="8" name="Rounded Rectangle 7"/>
            <p:cNvSpPr/>
            <p:nvPr/>
          </p:nvSpPr>
          <p:spPr>
            <a:xfrm>
              <a:off x="165236" y="1166155"/>
              <a:ext cx="8658544" cy="686164"/>
            </a:xfrm>
            <a:prstGeom prst="round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3600" dirty="0">
                  <a:solidFill>
                    <a:prstClr val="black"/>
                  </a:solidFill>
                  <a:latin typeface="华文细黑"/>
                  <a:ea typeface="华文细黑"/>
                  <a:cs typeface="华文细黑"/>
                </a:rPr>
                <a:t>教学目标</a:t>
              </a:r>
              <a:r>
                <a:rPr lang="zh-CN" altLang="en-US" sz="3600" dirty="0">
                  <a:solidFill>
                    <a:prstClr val="black"/>
                  </a:solidFill>
                </a:rPr>
                <a:t>：</a:t>
              </a:r>
              <a:endParaRPr lang="en-US" sz="3600" dirty="0">
                <a:solidFill>
                  <a:prstClr val="black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2274714" y="1166155"/>
              <a:ext cx="6417162" cy="686164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1600" dirty="0">
                  <a:solidFill>
                    <a:prstClr val="black"/>
                  </a:solidFill>
                  <a:latin typeface="华文细黑"/>
                  <a:ea typeface="华文细黑"/>
                  <a:cs typeface="华文细黑"/>
                </a:rPr>
                <a:t>借鉴</a:t>
              </a:r>
              <a:r>
                <a:rPr lang="zh-CN" altLang="en-US" sz="1600" dirty="0" smtClean="0">
                  <a:solidFill>
                    <a:prstClr val="black"/>
                  </a:solidFill>
                  <a:latin typeface="华文细黑"/>
                  <a:ea typeface="华文细黑"/>
                  <a:cs typeface="华文细黑"/>
                </a:rPr>
                <a:t>量子信息对于麦克斯韦妖的智能定义，</a:t>
              </a:r>
              <a:r>
                <a:rPr lang="zh-CN" altLang="en-US" sz="1600" dirty="0">
                  <a:solidFill>
                    <a:prstClr val="black"/>
                  </a:solidFill>
                  <a:latin typeface="华文细黑"/>
                  <a:ea typeface="华文细黑"/>
                  <a:cs typeface="华文细黑"/>
                </a:rPr>
                <a:t>把具有学习能力的组织</a:t>
              </a:r>
              <a:r>
                <a:rPr lang="zh-CN" altLang="en-US" sz="1600" dirty="0" smtClean="0">
                  <a:solidFill>
                    <a:prstClr val="black"/>
                  </a:solidFill>
                  <a:latin typeface="华文细黑"/>
                  <a:ea typeface="华文细黑"/>
                  <a:cs typeface="华文细黑"/>
                </a:rPr>
                <a:t>当作群集智能测度</a:t>
              </a:r>
              <a:r>
                <a:rPr lang="zh-CN" altLang="en-US" sz="1600" dirty="0">
                  <a:solidFill>
                    <a:prstClr val="black"/>
                  </a:solidFill>
                  <a:latin typeface="华文细黑"/>
                  <a:ea typeface="华文细黑"/>
                  <a:cs typeface="华文细黑"/>
                </a:rPr>
                <a:t>的对象，进而找到相应的数学模型或定性指标。</a:t>
              </a:r>
              <a:endParaRPr lang="en-US" sz="1600" dirty="0">
                <a:solidFill>
                  <a:prstClr val="black"/>
                </a:solidFill>
                <a:latin typeface="华文细黑"/>
                <a:ea typeface="华文细黑"/>
                <a:cs typeface="华文细黑"/>
              </a:endParaRPr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1689236" y="155405"/>
            <a:ext cx="8658544" cy="686164"/>
            <a:chOff x="165236" y="306585"/>
            <a:chExt cx="8658544" cy="686164"/>
          </a:xfrm>
        </p:grpSpPr>
        <p:sp>
          <p:nvSpPr>
            <p:cNvPr id="4" name="Rounded Rectangle 3"/>
            <p:cNvSpPr/>
            <p:nvPr/>
          </p:nvSpPr>
          <p:spPr>
            <a:xfrm>
              <a:off x="165236" y="306585"/>
              <a:ext cx="8658544" cy="686164"/>
            </a:xfrm>
            <a:prstGeom prst="round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3600" dirty="0">
                  <a:solidFill>
                    <a:prstClr val="black"/>
                  </a:solidFill>
                  <a:latin typeface="华文细黑"/>
                  <a:ea typeface="华文细黑"/>
                  <a:cs typeface="华文细黑"/>
                </a:rPr>
                <a:t>量子模块背景</a:t>
              </a:r>
              <a:r>
                <a:rPr lang="zh-CN" altLang="en-US" sz="3600" dirty="0">
                  <a:solidFill>
                    <a:prstClr val="black"/>
                  </a:solidFill>
                </a:rPr>
                <a:t>：</a:t>
              </a:r>
              <a:endParaRPr lang="en-US" sz="1600" dirty="0">
                <a:solidFill>
                  <a:prstClr val="black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3290952" y="306585"/>
              <a:ext cx="5532828" cy="686164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2000" dirty="0">
                  <a:solidFill>
                    <a:prstClr val="black"/>
                  </a:solidFill>
                  <a:latin typeface="华文细黑"/>
                  <a:ea typeface="华文细黑"/>
                  <a:cs typeface="华文细黑"/>
                </a:rPr>
                <a:t>网络化的学习环境需要一个全局性</a:t>
              </a:r>
              <a:r>
                <a:rPr lang="en-US" altLang="zh-CN" sz="2000" dirty="0">
                  <a:solidFill>
                    <a:prstClr val="black"/>
                  </a:solidFill>
                  <a:latin typeface="华文细黑"/>
                  <a:ea typeface="华文细黑"/>
                  <a:cs typeface="华文细黑"/>
                </a:rPr>
                <a:t>(</a:t>
              </a:r>
              <a:r>
                <a:rPr lang="zh-CN" altLang="en-US" sz="2000" dirty="0">
                  <a:solidFill>
                    <a:prstClr val="black"/>
                  </a:solidFill>
                  <a:latin typeface="华文细黑"/>
                  <a:ea typeface="华文细黑"/>
                  <a:cs typeface="华文细黑"/>
                </a:rPr>
                <a:t>非定域性）的科学框架，用于研究学习型组织的动态规律。</a:t>
              </a:r>
              <a:endParaRPr lang="en-US" sz="2000" dirty="0">
                <a:solidFill>
                  <a:prstClr val="black"/>
                </a:solidFill>
                <a:latin typeface="华文细黑"/>
                <a:ea typeface="华文细黑"/>
                <a:cs typeface="华文细黑"/>
              </a:endParaRPr>
            </a:p>
          </p:txBody>
        </p:sp>
      </p:grpSp>
      <p:sp>
        <p:nvSpPr>
          <p:cNvPr id="11" name="Rounded Rectangle 10"/>
          <p:cNvSpPr/>
          <p:nvPr/>
        </p:nvSpPr>
        <p:spPr>
          <a:xfrm>
            <a:off x="8093228" y="1807198"/>
            <a:ext cx="2254553" cy="4185298"/>
          </a:xfrm>
          <a:prstGeom prst="round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zh-CN" altLang="en-US" sz="3600" dirty="0">
                <a:solidFill>
                  <a:srgbClr val="EEECE1">
                    <a:lumMod val="25000"/>
                  </a:srgbClr>
                </a:solidFill>
                <a:latin typeface="华文细黑"/>
                <a:ea typeface="华文细黑"/>
                <a:cs typeface="华文细黑"/>
              </a:rPr>
              <a:t>模块效果</a:t>
            </a:r>
            <a:endParaRPr lang="en-US" sz="3600" dirty="0">
              <a:solidFill>
                <a:srgbClr val="EEECE1">
                  <a:lumMod val="25000"/>
                </a:srgbClr>
              </a:solidFill>
              <a:latin typeface="华文细黑"/>
              <a:ea typeface="华文细黑"/>
              <a:cs typeface="华文细黑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5939100" y="1807198"/>
            <a:ext cx="2254553" cy="4185298"/>
          </a:xfrm>
          <a:prstGeom prst="round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zh-CN" altLang="en-US" sz="3600" dirty="0">
                <a:solidFill>
                  <a:srgbClr val="EEECE1">
                    <a:lumMod val="25000"/>
                  </a:srgbClr>
                </a:solidFill>
                <a:latin typeface="华文细黑"/>
                <a:ea typeface="华文细黑"/>
                <a:cs typeface="华文细黑"/>
              </a:rPr>
              <a:t>模块</a:t>
            </a:r>
            <a:r>
              <a:rPr lang="zh-CN" altLang="en-US" sz="3600" dirty="0">
                <a:solidFill>
                  <a:srgbClr val="4A452A"/>
                </a:solidFill>
                <a:latin typeface="华文细黑"/>
                <a:ea typeface="华文细黑"/>
                <a:cs typeface="华文细黑"/>
              </a:rPr>
              <a:t>产出</a:t>
            </a:r>
            <a:endParaRPr lang="en-US" sz="3600" dirty="0">
              <a:solidFill>
                <a:srgbClr val="4A452A"/>
              </a:solidFill>
              <a:latin typeface="华文细黑"/>
              <a:ea typeface="华文细黑"/>
              <a:cs typeface="华文细黑"/>
            </a:endParaRPr>
          </a:p>
        </p:txBody>
      </p:sp>
      <p:grpSp>
        <p:nvGrpSpPr>
          <p:cNvPr id="59" name="Group 58"/>
          <p:cNvGrpSpPr/>
          <p:nvPr/>
        </p:nvGrpSpPr>
        <p:grpSpPr>
          <a:xfrm>
            <a:off x="1689236" y="6083204"/>
            <a:ext cx="8658545" cy="686164"/>
            <a:chOff x="165235" y="5932024"/>
            <a:chExt cx="8658545" cy="686164"/>
          </a:xfrm>
          <a:noFill/>
        </p:grpSpPr>
        <p:sp>
          <p:nvSpPr>
            <p:cNvPr id="16" name="Rounded Rectangle 15"/>
            <p:cNvSpPr/>
            <p:nvPr/>
          </p:nvSpPr>
          <p:spPr>
            <a:xfrm>
              <a:off x="165235" y="5932024"/>
              <a:ext cx="8658545" cy="686164"/>
            </a:xfrm>
            <a:prstGeom prst="roundRect">
              <a:avLst/>
            </a:prstGeom>
            <a:grpFill/>
            <a:ln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3600" dirty="0">
                  <a:solidFill>
                    <a:prstClr val="black"/>
                  </a:solidFill>
                  <a:latin typeface="华文细黑"/>
                  <a:ea typeface="华文细黑"/>
                  <a:cs typeface="华文细黑"/>
                </a:rPr>
                <a:t>课程外围支撑</a:t>
              </a:r>
              <a:r>
                <a:rPr lang="zh-CN" altLang="en-US" sz="3600" dirty="0">
                  <a:solidFill>
                    <a:prstClr val="black"/>
                  </a:solidFill>
                </a:rPr>
                <a:t>：</a:t>
              </a:r>
              <a:endParaRPr lang="en-US" sz="3600" dirty="0">
                <a:solidFill>
                  <a:prstClr val="black"/>
                </a:solidFill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175262" y="5932024"/>
              <a:ext cx="5516613" cy="686164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1600" dirty="0">
                  <a:solidFill>
                    <a:prstClr val="black"/>
                  </a:solidFill>
                  <a:latin typeface="华文细黑"/>
                  <a:ea typeface="华文细黑"/>
                  <a:cs typeface="华文细黑"/>
                </a:rPr>
                <a:t>学习现场的法院，执法机构，专利局，银行，临时法官等</a:t>
              </a:r>
              <a:endParaRPr lang="en-US" sz="1600" dirty="0">
                <a:solidFill>
                  <a:prstClr val="black"/>
                </a:solidFill>
                <a:latin typeface="华文细黑"/>
                <a:ea typeface="华文细黑"/>
                <a:cs typeface="华文细黑"/>
              </a:endParaRPr>
            </a:p>
          </p:txBody>
        </p:sp>
      </p:grpSp>
      <p:sp>
        <p:nvSpPr>
          <p:cNvPr id="23" name="Rounded Rectangle 22"/>
          <p:cNvSpPr/>
          <p:nvPr/>
        </p:nvSpPr>
        <p:spPr>
          <a:xfrm>
            <a:off x="3815930" y="1807198"/>
            <a:ext cx="2254553" cy="4185298"/>
          </a:xfrm>
          <a:prstGeom prst="round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zh-CN" altLang="en-US" sz="3600" dirty="0">
                <a:solidFill>
                  <a:srgbClr val="4A452A"/>
                </a:solidFill>
                <a:latin typeface="华文细黑"/>
                <a:ea typeface="华文细黑"/>
                <a:cs typeface="华文细黑"/>
              </a:rPr>
              <a:t>模块活动</a:t>
            </a:r>
            <a:endParaRPr lang="en-US" sz="3600" dirty="0">
              <a:solidFill>
                <a:srgbClr val="4A452A"/>
              </a:solidFill>
              <a:latin typeface="华文细黑"/>
              <a:ea typeface="华文细黑"/>
              <a:cs typeface="华文细黑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8208251" y="2537161"/>
            <a:ext cx="2022744" cy="1664311"/>
          </a:xfrm>
          <a:prstGeom prst="rect">
            <a:avLst/>
          </a:prstGeom>
          <a:solidFill>
            <a:schemeClr val="accent4">
              <a:lumMod val="75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zh-CN" sz="1400" dirty="0">
              <a:solidFill>
                <a:prstClr val="white"/>
              </a:solidFill>
              <a:latin typeface="华文细黑"/>
              <a:ea typeface="华文细黑"/>
              <a:cs typeface="华文细黑"/>
            </a:endParaRPr>
          </a:p>
          <a:p>
            <a:r>
              <a:rPr lang="zh-CN" altLang="en-US" sz="1400" dirty="0">
                <a:solidFill>
                  <a:prstClr val="white"/>
                </a:solidFill>
                <a:latin typeface="华文细黑"/>
                <a:ea typeface="华文细黑"/>
                <a:cs typeface="华文细黑"/>
              </a:rPr>
              <a:t>将诉讼、交易、传媒、维基修订纪录等学习过程数据，对比于量子物理中的粒子撞击现象。考虑此实验模型的价值。</a:t>
            </a:r>
            <a:endParaRPr lang="en-US" altLang="zh-CN" sz="1400" dirty="0">
              <a:solidFill>
                <a:prstClr val="white"/>
              </a:solidFill>
              <a:latin typeface="华文细黑"/>
              <a:ea typeface="华文细黑"/>
              <a:cs typeface="华文细黑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8208251" y="4430189"/>
            <a:ext cx="2022744" cy="1411591"/>
          </a:xfrm>
          <a:prstGeom prst="rect">
            <a:avLst/>
          </a:prstGeom>
          <a:solidFill>
            <a:schemeClr val="accent2">
              <a:lumMod val="75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zh-CN" sz="1400" dirty="0">
              <a:solidFill>
                <a:prstClr val="white"/>
              </a:solidFill>
              <a:latin typeface="华文细黑"/>
              <a:ea typeface="华文细黑"/>
              <a:cs typeface="华文细黑"/>
            </a:endParaRPr>
          </a:p>
          <a:p>
            <a:endParaRPr lang="en-US" altLang="zh-CN" sz="1400" dirty="0">
              <a:solidFill>
                <a:prstClr val="white"/>
              </a:solidFill>
              <a:latin typeface="华文细黑"/>
              <a:ea typeface="华文细黑"/>
              <a:cs typeface="华文细黑"/>
            </a:endParaRPr>
          </a:p>
          <a:p>
            <a:r>
              <a:rPr lang="zh-CN" altLang="en-US" sz="1400" dirty="0">
                <a:solidFill>
                  <a:prstClr val="white"/>
                </a:solidFill>
                <a:latin typeface="华文细黑"/>
                <a:ea typeface="华文细黑"/>
                <a:cs typeface="华文细黑"/>
              </a:rPr>
              <a:t>从统计与学习过程数据的结果，探讨群体认知行为的规律与可度量性。</a:t>
            </a:r>
            <a:endParaRPr lang="en-US" altLang="zh-CN" sz="1400" dirty="0">
              <a:solidFill>
                <a:prstClr val="white"/>
              </a:solidFill>
              <a:latin typeface="华文细黑"/>
              <a:ea typeface="华文细黑"/>
              <a:cs typeface="华文细黑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6075370" y="4429671"/>
            <a:ext cx="2022744" cy="1411591"/>
          </a:xfrm>
          <a:prstGeom prst="rect">
            <a:avLst/>
          </a:prstGeom>
          <a:solidFill>
            <a:schemeClr val="accent2">
              <a:lumMod val="75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dirty="0">
                <a:solidFill>
                  <a:prstClr val="white"/>
                </a:solidFill>
                <a:latin typeface="华文细黑"/>
                <a:ea typeface="华文细黑"/>
                <a:cs typeface="华文细黑"/>
              </a:rPr>
              <a:t>根据讲授内容，撰写量子模块的维基词条。明确定义</a:t>
            </a:r>
            <a:r>
              <a:rPr lang="en-US" altLang="zh-CN" sz="1400" dirty="0">
                <a:solidFill>
                  <a:prstClr val="white"/>
                </a:solidFill>
                <a:latin typeface="华文细黑"/>
                <a:ea typeface="华文细黑"/>
                <a:cs typeface="华文细黑"/>
              </a:rPr>
              <a:t>XLP</a:t>
            </a:r>
            <a:r>
              <a:rPr lang="zh-CN" altLang="en-US" sz="1400" dirty="0">
                <a:solidFill>
                  <a:prstClr val="white"/>
                </a:solidFill>
                <a:latin typeface="华文细黑"/>
                <a:ea typeface="华文细黑"/>
                <a:cs typeface="华文细黑"/>
              </a:rPr>
              <a:t>采集的过程数据根据量子物理文献中各类测量值的对比表格或图表。</a:t>
            </a:r>
          </a:p>
        </p:txBody>
      </p:sp>
      <p:sp>
        <p:nvSpPr>
          <p:cNvPr id="41" name="Rectangle 40"/>
          <p:cNvSpPr/>
          <p:nvPr/>
        </p:nvSpPr>
        <p:spPr>
          <a:xfrm>
            <a:off x="6070482" y="2537161"/>
            <a:ext cx="2022744" cy="1664311"/>
          </a:xfrm>
          <a:prstGeom prst="rect">
            <a:avLst/>
          </a:prstGeom>
          <a:solidFill>
            <a:schemeClr val="accent4">
              <a:lumMod val="75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dirty="0">
                <a:solidFill>
                  <a:prstClr val="white"/>
                </a:solidFill>
                <a:latin typeface="华文细黑"/>
                <a:ea typeface="华文细黑"/>
                <a:cs typeface="华文细黑"/>
              </a:rPr>
              <a:t>认识群体学习的现象，需要新的科学范式，经由现场讨论与线上交流，发掘量子物理所提供的范式在研究群体学习行为的使用性。</a:t>
            </a:r>
          </a:p>
        </p:txBody>
      </p:sp>
      <p:sp>
        <p:nvSpPr>
          <p:cNvPr id="42" name="Rectangle 41"/>
          <p:cNvSpPr/>
          <p:nvPr/>
        </p:nvSpPr>
        <p:spPr>
          <a:xfrm>
            <a:off x="3916355" y="4440617"/>
            <a:ext cx="2022744" cy="1411591"/>
          </a:xfrm>
          <a:prstGeom prst="rect">
            <a:avLst/>
          </a:prstGeom>
          <a:solidFill>
            <a:schemeClr val="accent2">
              <a:lumMod val="75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endParaRPr lang="en-US" altLang="zh-CN" sz="1400" dirty="0">
              <a:solidFill>
                <a:prstClr val="white"/>
              </a:solidFill>
              <a:latin typeface="华文细黑"/>
              <a:ea typeface="华文细黑"/>
              <a:cs typeface="华文细黑"/>
            </a:endParaRPr>
          </a:p>
          <a:p>
            <a:endParaRPr lang="en-US" altLang="zh-CN" sz="1400" dirty="0">
              <a:solidFill>
                <a:srgbClr val="FF0000"/>
              </a:solidFill>
              <a:latin typeface="华文细黑"/>
              <a:ea typeface="华文细黑"/>
              <a:cs typeface="华文细黑"/>
            </a:endParaRPr>
          </a:p>
          <a:p>
            <a:r>
              <a:rPr lang="zh-CN" altLang="en-US" sz="1400" dirty="0">
                <a:solidFill>
                  <a:prstClr val="white"/>
                </a:solidFill>
              </a:rPr>
              <a:t>创作各类学习任务时，尽可能使用量子力学的名词，例如</a:t>
            </a:r>
            <a:r>
              <a:rPr lang="en-US" altLang="zh-CN" sz="1400" dirty="0">
                <a:solidFill>
                  <a:prstClr val="white"/>
                </a:solidFill>
              </a:rPr>
              <a:t>4</a:t>
            </a:r>
            <a:r>
              <a:rPr lang="zh-CN" altLang="en-US" sz="1400" dirty="0">
                <a:solidFill>
                  <a:prstClr val="white"/>
                </a:solidFill>
              </a:rPr>
              <a:t>个</a:t>
            </a:r>
            <a:r>
              <a:rPr lang="en-US" altLang="zh-CN" sz="1400" dirty="0">
                <a:solidFill>
                  <a:prstClr val="white"/>
                </a:solidFill>
              </a:rPr>
              <a:t>XLP</a:t>
            </a:r>
            <a:r>
              <a:rPr lang="zh-CN" altLang="en-US" sz="1400" dirty="0">
                <a:solidFill>
                  <a:prstClr val="white"/>
                </a:solidFill>
              </a:rPr>
              <a:t>阶段可类比为能量阶层跳跃。</a:t>
            </a:r>
          </a:p>
        </p:txBody>
      </p:sp>
      <p:sp>
        <p:nvSpPr>
          <p:cNvPr id="43" name="Rectangle 42"/>
          <p:cNvSpPr/>
          <p:nvPr/>
        </p:nvSpPr>
        <p:spPr>
          <a:xfrm>
            <a:off x="3916355" y="2537161"/>
            <a:ext cx="2022744" cy="1664311"/>
          </a:xfrm>
          <a:prstGeom prst="rect">
            <a:avLst/>
          </a:prstGeom>
          <a:solidFill>
            <a:schemeClr val="accent4">
              <a:lumMod val="75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r>
              <a:rPr lang="zh-CN" altLang="en-US" sz="1200" dirty="0">
                <a:solidFill>
                  <a:prstClr val="white"/>
                </a:solidFill>
                <a:latin typeface="华文细黑"/>
                <a:ea typeface="华文细黑"/>
                <a:cs typeface="华文细黑"/>
              </a:rPr>
              <a:t>量子物理与社会现象的类比机制。量子金融的案例研讨，区块链和比特币的分布式协同机制。拜占庭将军的数学问题，如何在群体学习中发挥效益。</a:t>
            </a:r>
          </a:p>
        </p:txBody>
      </p:sp>
      <p:sp>
        <p:nvSpPr>
          <p:cNvPr id="54" name="Right Arrow 53"/>
          <p:cNvSpPr/>
          <p:nvPr/>
        </p:nvSpPr>
        <p:spPr>
          <a:xfrm>
            <a:off x="5907717" y="3189944"/>
            <a:ext cx="244586" cy="298269"/>
          </a:xfrm>
          <a:prstGeom prst="rightArrow">
            <a:avLst/>
          </a:prstGeom>
          <a:solidFill>
            <a:schemeClr val="tx2">
              <a:lumMod val="75000"/>
            </a:schemeClr>
          </a:solidFill>
          <a:ln w="28575" cmpd="sng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5" name="Right Arrow 54"/>
          <p:cNvSpPr/>
          <p:nvPr/>
        </p:nvSpPr>
        <p:spPr>
          <a:xfrm>
            <a:off x="8049356" y="3193209"/>
            <a:ext cx="244586" cy="298269"/>
          </a:xfrm>
          <a:prstGeom prst="rightArrow">
            <a:avLst/>
          </a:prstGeom>
          <a:solidFill>
            <a:schemeClr val="tx2">
              <a:lumMod val="75000"/>
            </a:schemeClr>
          </a:solidFill>
          <a:ln w="28575" cmpd="sng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6" name="Right Arrow 55"/>
          <p:cNvSpPr/>
          <p:nvPr/>
        </p:nvSpPr>
        <p:spPr>
          <a:xfrm>
            <a:off x="5922837" y="4990228"/>
            <a:ext cx="244586" cy="298269"/>
          </a:xfrm>
          <a:prstGeom prst="rightArrow">
            <a:avLst/>
          </a:prstGeom>
          <a:solidFill>
            <a:schemeClr val="accent2">
              <a:lumMod val="50000"/>
            </a:schemeClr>
          </a:solidFill>
          <a:ln w="28575" cmpd="sng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7" name="Right Arrow 56"/>
          <p:cNvSpPr/>
          <p:nvPr/>
        </p:nvSpPr>
        <p:spPr>
          <a:xfrm>
            <a:off x="8055718" y="4990228"/>
            <a:ext cx="244586" cy="298269"/>
          </a:xfrm>
          <a:prstGeom prst="rightArrow">
            <a:avLst/>
          </a:prstGeom>
          <a:solidFill>
            <a:schemeClr val="accent2">
              <a:lumMod val="50000"/>
            </a:schemeClr>
          </a:solidFill>
          <a:ln w="28575" cmpd="sng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1689236" y="1807198"/>
            <a:ext cx="2254553" cy="4185298"/>
          </a:xfrm>
          <a:prstGeom prst="round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zh-CN" altLang="en-US" sz="3600" dirty="0">
                <a:solidFill>
                  <a:srgbClr val="EEECE1">
                    <a:lumMod val="25000"/>
                  </a:srgbClr>
                </a:solidFill>
                <a:latin typeface="华文细黑"/>
                <a:ea typeface="华文细黑"/>
                <a:cs typeface="华文细黑"/>
              </a:rPr>
              <a:t>模块</a:t>
            </a:r>
            <a:r>
              <a:rPr lang="zh-CN" altLang="en-US" sz="3600" dirty="0">
                <a:solidFill>
                  <a:srgbClr val="4A452A"/>
                </a:solidFill>
                <a:latin typeface="华文细黑"/>
                <a:ea typeface="华文细黑"/>
                <a:cs typeface="华文细黑"/>
              </a:rPr>
              <a:t>输入</a:t>
            </a:r>
            <a:endParaRPr lang="en-US" sz="3600" dirty="0">
              <a:solidFill>
                <a:srgbClr val="4A452A"/>
              </a:solidFill>
              <a:latin typeface="华文细黑"/>
              <a:ea typeface="华文细黑"/>
              <a:cs typeface="华文细黑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1788603" y="4440617"/>
            <a:ext cx="2022744" cy="1411591"/>
          </a:xfrm>
          <a:prstGeom prst="rect">
            <a:avLst/>
          </a:prstGeom>
          <a:solidFill>
            <a:schemeClr val="accent2">
              <a:lumMod val="75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r>
              <a:rPr lang="zh-CN" altLang="en-US" sz="1400" dirty="0">
                <a:solidFill>
                  <a:prstClr val="white"/>
                </a:solidFill>
                <a:latin typeface="华文细黑"/>
                <a:ea typeface="华文细黑"/>
                <a:cs typeface="华文细黑"/>
              </a:rPr>
              <a:t>数学与物理的相关记住知识，与讲授内容的相关参考文献，包括</a:t>
            </a:r>
            <a:r>
              <a:rPr lang="en-US" altLang="zh-CN" sz="1400" dirty="0">
                <a:solidFill>
                  <a:prstClr val="white"/>
                </a:solidFill>
                <a:latin typeface="华文细黑"/>
                <a:ea typeface="华文细黑"/>
                <a:cs typeface="华文细黑"/>
              </a:rPr>
              <a:t>PAC</a:t>
            </a:r>
            <a:r>
              <a:rPr lang="zh-CN" altLang="en-US" sz="1400" dirty="0">
                <a:solidFill>
                  <a:prstClr val="white"/>
                </a:solidFill>
                <a:latin typeface="华文细黑"/>
                <a:ea typeface="华文细黑"/>
                <a:cs typeface="华文细黑"/>
              </a:rPr>
              <a:t>等学习理论的数学模型。</a:t>
            </a:r>
          </a:p>
        </p:txBody>
      </p:sp>
      <p:sp>
        <p:nvSpPr>
          <p:cNvPr id="45" name="Rectangle 44"/>
          <p:cNvSpPr/>
          <p:nvPr/>
        </p:nvSpPr>
        <p:spPr>
          <a:xfrm>
            <a:off x="1788603" y="2537161"/>
            <a:ext cx="2022744" cy="1664311"/>
          </a:xfrm>
          <a:prstGeom prst="rect">
            <a:avLst/>
          </a:prstGeom>
          <a:solidFill>
            <a:schemeClr val="accent4">
              <a:lumMod val="75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en-US" altLang="zh-TW" sz="1400" dirty="0">
              <a:solidFill>
                <a:prstClr val="white"/>
              </a:solidFill>
              <a:latin typeface="华文细黑"/>
              <a:ea typeface="华文细黑"/>
              <a:cs typeface="华文细黑"/>
            </a:endParaRPr>
          </a:p>
          <a:p>
            <a:r>
              <a:rPr lang="zh-CN" altLang="en-US" sz="1400" dirty="0">
                <a:solidFill>
                  <a:prstClr val="white"/>
                </a:solidFill>
                <a:latin typeface="华文细黑"/>
                <a:ea typeface="华文细黑"/>
                <a:cs typeface="华文细黑"/>
              </a:rPr>
              <a:t>准备一份</a:t>
            </a:r>
            <a:r>
              <a:rPr lang="en-US" altLang="zh-CN" sz="1400" dirty="0">
                <a:solidFill>
                  <a:prstClr val="white"/>
                </a:solidFill>
                <a:latin typeface="华文细黑"/>
                <a:ea typeface="华文细黑"/>
                <a:cs typeface="华文细黑"/>
              </a:rPr>
              <a:t>5</a:t>
            </a:r>
            <a:r>
              <a:rPr lang="zh-CN" altLang="en-US" sz="1400" dirty="0">
                <a:solidFill>
                  <a:prstClr val="white"/>
                </a:solidFill>
                <a:latin typeface="华文细黑"/>
                <a:ea typeface="华文细黑"/>
                <a:cs typeface="华文细黑"/>
              </a:rPr>
              <a:t>到</a:t>
            </a:r>
            <a:r>
              <a:rPr lang="en-US" altLang="zh-CN" sz="1400" dirty="0">
                <a:solidFill>
                  <a:prstClr val="white"/>
                </a:solidFill>
                <a:latin typeface="华文细黑"/>
                <a:ea typeface="华文细黑"/>
                <a:cs typeface="华文细黑"/>
              </a:rPr>
              <a:t>10</a:t>
            </a:r>
            <a:r>
              <a:rPr lang="zh-CN" altLang="en-US" sz="1400" dirty="0">
                <a:solidFill>
                  <a:prstClr val="white"/>
                </a:solidFill>
                <a:latin typeface="华文细黑"/>
                <a:ea typeface="华文细黑"/>
                <a:cs typeface="华文细黑"/>
              </a:rPr>
              <a:t>页的介绍性文字，帮助学生了解量子力学与研究开放性复杂系统的关系。</a:t>
            </a:r>
            <a:endParaRPr lang="en-US" altLang="zh-TW" sz="1400" dirty="0">
              <a:solidFill>
                <a:prstClr val="white"/>
              </a:solidFill>
              <a:latin typeface="华文细黑"/>
              <a:ea typeface="华文细黑"/>
              <a:cs typeface="华文细黑"/>
            </a:endParaRPr>
          </a:p>
        </p:txBody>
      </p:sp>
      <p:sp>
        <p:nvSpPr>
          <p:cNvPr id="50" name="Right Arrow 49"/>
          <p:cNvSpPr/>
          <p:nvPr/>
        </p:nvSpPr>
        <p:spPr>
          <a:xfrm>
            <a:off x="3774802" y="3189944"/>
            <a:ext cx="244586" cy="298269"/>
          </a:xfrm>
          <a:prstGeom prst="rightArrow">
            <a:avLst/>
          </a:prstGeom>
          <a:solidFill>
            <a:schemeClr val="tx2">
              <a:lumMod val="75000"/>
            </a:schemeClr>
          </a:solidFill>
          <a:ln w="28575" cmpd="sng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3" name="Right Arrow 52"/>
          <p:cNvSpPr/>
          <p:nvPr/>
        </p:nvSpPr>
        <p:spPr>
          <a:xfrm>
            <a:off x="3774802" y="4990228"/>
            <a:ext cx="244586" cy="298269"/>
          </a:xfrm>
          <a:prstGeom prst="rightArrow">
            <a:avLst/>
          </a:prstGeom>
          <a:solidFill>
            <a:schemeClr val="accent2">
              <a:lumMod val="50000"/>
            </a:schemeClr>
          </a:solidFill>
          <a:ln w="28575" cmpd="sng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9" name="Up Arrow 48"/>
          <p:cNvSpPr/>
          <p:nvPr/>
        </p:nvSpPr>
        <p:spPr>
          <a:xfrm>
            <a:off x="2523137" y="5798616"/>
            <a:ext cx="604812" cy="362837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8428989" y="2580957"/>
            <a:ext cx="1474427" cy="353492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prstClr val="white"/>
                </a:solidFill>
              </a:rPr>
              <a:t>现场体验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4" name="Rounded Rectangle 33"/>
          <p:cNvSpPr/>
          <p:nvPr/>
        </p:nvSpPr>
        <p:spPr>
          <a:xfrm>
            <a:off x="8428989" y="4473110"/>
            <a:ext cx="1474427" cy="353492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prstClr val="white"/>
                </a:solidFill>
              </a:rPr>
              <a:t>网络化认知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5" name="Rounded Rectangle 34"/>
          <p:cNvSpPr/>
          <p:nvPr/>
        </p:nvSpPr>
        <p:spPr>
          <a:xfrm>
            <a:off x="2005741" y="4473110"/>
            <a:ext cx="1612229" cy="353492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prstClr val="white"/>
                </a:solidFill>
              </a:rPr>
              <a:t>基础建设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6" name="Rounded Rectangle 35"/>
          <p:cNvSpPr/>
          <p:nvPr/>
        </p:nvSpPr>
        <p:spPr>
          <a:xfrm>
            <a:off x="2005741" y="2580957"/>
            <a:ext cx="1612229" cy="353492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prstClr val="white"/>
                </a:solidFill>
              </a:rPr>
              <a:t>挑战设计方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7" name="Rounded Rectangle 36"/>
          <p:cNvSpPr/>
          <p:nvPr/>
        </p:nvSpPr>
        <p:spPr>
          <a:xfrm>
            <a:off x="4093301" y="2580957"/>
            <a:ext cx="1714417" cy="350196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prstClr val="white"/>
                </a:solidFill>
              </a:rPr>
              <a:t>讲授内容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46" name="Rounded Rectangle 45"/>
          <p:cNvSpPr/>
          <p:nvPr/>
        </p:nvSpPr>
        <p:spPr>
          <a:xfrm>
            <a:off x="4107899" y="4473110"/>
            <a:ext cx="1714417" cy="350196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prstClr val="white"/>
                </a:solidFill>
              </a:rPr>
              <a:t>场景引导</a:t>
            </a:r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96452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群集学习和群集智慧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683" y="1853248"/>
            <a:ext cx="10081911" cy="3851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8962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市场是一个智能系统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88573" y="2138664"/>
            <a:ext cx="8376630" cy="4023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376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法制的作用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4800" dirty="0" smtClean="0"/>
              <a:t>压缩低于法律底线的行为</a:t>
            </a:r>
            <a:endParaRPr lang="zh-CN" altLang="en-US" sz="4800" dirty="0"/>
          </a:p>
        </p:txBody>
      </p:sp>
    </p:spTree>
    <p:extLst>
      <p:ext uri="{BB962C8B-B14F-4D97-AF65-F5344CB8AC3E}">
        <p14:creationId xmlns:p14="http://schemas.microsoft.com/office/powerpoint/2010/main" val="37321573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比特币</a:t>
            </a:r>
            <a:r>
              <a:rPr lang="en-US" altLang="zh-CN" dirty="0" smtClean="0"/>
              <a:t>-</a:t>
            </a:r>
            <a:r>
              <a:rPr lang="zh-CN" altLang="en-US" dirty="0" smtClean="0"/>
              <a:t>区块链的智能系统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28440" y="2534799"/>
            <a:ext cx="8330688" cy="364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7781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时间戳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压缩“重复支付”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95672" y="2115723"/>
            <a:ext cx="6705600" cy="371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9957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区块链将把我们带入一个全网公证“信用”的时代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313" y="2379729"/>
            <a:ext cx="8947150" cy="3541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0265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让全网亿万电脑成为</a:t>
            </a:r>
            <a:r>
              <a:rPr lang="zh-CN" altLang="en-US" dirty="0" smtClean="0"/>
              <a:t>麦克斯韦妖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6795" y="2093213"/>
            <a:ext cx="7083306" cy="3980818"/>
          </a:xfrm>
        </p:spPr>
      </p:pic>
    </p:spTree>
    <p:extLst>
      <p:ext uri="{BB962C8B-B14F-4D97-AF65-F5344CB8AC3E}">
        <p14:creationId xmlns:p14="http://schemas.microsoft.com/office/powerpoint/2010/main" val="22042374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38480" y="2534737"/>
            <a:ext cx="9404723" cy="1400530"/>
          </a:xfrm>
        </p:spPr>
        <p:txBody>
          <a:bodyPr/>
          <a:lstStyle/>
          <a:p>
            <a:r>
              <a:rPr lang="zh-CN" altLang="en-US" dirty="0" smtClean="0">
                <a:latin typeface="华文隶书" panose="02010800040101010101" pitchFamily="2" charset="-122"/>
                <a:ea typeface="华文隶书" panose="02010800040101010101" pitchFamily="2" charset="-122"/>
              </a:rPr>
              <a:t>一个范式成熟的标志是形成了自洽的语言系统，其中包括：</a:t>
            </a:r>
            <a:r>
              <a:rPr lang="en-US" altLang="zh-CN" dirty="0" smtClean="0">
                <a:latin typeface="华文隶书" panose="02010800040101010101" pitchFamily="2" charset="-122"/>
                <a:ea typeface="华文隶书" panose="02010800040101010101" pitchFamily="2" charset="-122"/>
              </a:rPr>
              <a:t>ontology, structure, orientation</a:t>
            </a:r>
            <a:br>
              <a:rPr lang="en-US" altLang="zh-CN" dirty="0" smtClean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dirty="0">
                <a:latin typeface="华文隶书" panose="02010800040101010101" pitchFamily="2" charset="-122"/>
                <a:ea typeface="华文隶书" panose="02010800040101010101" pitchFamily="2" charset="-122"/>
              </a:rPr>
              <a:t> </a:t>
            </a:r>
            <a:r>
              <a:rPr lang="en-US" altLang="zh-CN" dirty="0" smtClean="0">
                <a:latin typeface="华文隶书" panose="02010800040101010101" pitchFamily="2" charset="-122"/>
                <a:ea typeface="华文隶书" panose="02010800040101010101" pitchFamily="2" charset="-122"/>
              </a:rPr>
              <a:t>                                           </a:t>
            </a:r>
            <a:r>
              <a:rPr lang="zh-CN" altLang="en-US" dirty="0" smtClean="0">
                <a:latin typeface="华文隶书" panose="02010800040101010101" pitchFamily="2" charset="-122"/>
                <a:ea typeface="华文隶书" panose="02010800040101010101" pitchFamily="2" charset="-122"/>
              </a:rPr>
              <a:t>顾学雍</a:t>
            </a:r>
            <a:endParaRPr lang="zh-CN" altLang="en-US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340239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什么是量子？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800" dirty="0" smtClean="0"/>
              <a:t>量子：波粒二像性</a:t>
            </a:r>
            <a:endParaRPr lang="en-US" altLang="zh-CN" sz="2800" dirty="0" smtClean="0"/>
          </a:p>
          <a:p>
            <a:pPr marL="0" indent="0">
              <a:buNone/>
            </a:pPr>
            <a:r>
              <a:rPr lang="en-US" altLang="zh-CN" sz="2800" dirty="0"/>
              <a:t> </a:t>
            </a:r>
            <a:r>
              <a:rPr lang="en-US" altLang="zh-CN" sz="2800" dirty="0" smtClean="0"/>
              <a:t>                                    </a:t>
            </a:r>
            <a:r>
              <a:rPr lang="zh-CN" altLang="en-US" sz="2400" dirty="0" smtClean="0"/>
              <a:t>哥本哈根学派</a:t>
            </a:r>
            <a:endParaRPr lang="en-US" altLang="zh-CN" sz="2400" dirty="0" smtClean="0"/>
          </a:p>
          <a:p>
            <a:r>
              <a:rPr lang="zh-CN" altLang="en-US" sz="2800" dirty="0"/>
              <a:t>所谓的量子，它非常简单：构成物质的基本单元，能量的最基本携带者。</a:t>
            </a:r>
            <a:endParaRPr lang="en-US" altLang="zh-CN" sz="2800" dirty="0"/>
          </a:p>
          <a:p>
            <a:pPr marL="0" indent="0">
              <a:buNone/>
            </a:pPr>
            <a:r>
              <a:rPr lang="en-US" altLang="zh-CN" sz="2400" b="1" dirty="0"/>
              <a:t> </a:t>
            </a:r>
            <a:r>
              <a:rPr lang="en-US" altLang="zh-CN" sz="2400" b="1" dirty="0" smtClean="0"/>
              <a:t>                                         </a:t>
            </a:r>
            <a:r>
              <a:rPr lang="zh-CN" altLang="en-US" sz="2400" b="1" dirty="0" smtClean="0"/>
              <a:t>潘建伟在</a:t>
            </a:r>
            <a:r>
              <a:rPr lang="en-US" altLang="zh-CN" sz="2400" b="1" dirty="0" smtClean="0"/>
              <a:t>2015</a:t>
            </a:r>
            <a:r>
              <a:rPr lang="zh-CN" altLang="en-US" sz="2400" b="1" dirty="0" smtClean="0"/>
              <a:t>中国计算大会上讲话</a:t>
            </a:r>
            <a:endParaRPr lang="en-US" altLang="zh-CN" sz="2400" b="1" dirty="0" smtClean="0"/>
          </a:p>
          <a:p>
            <a:pPr marL="0" indent="0">
              <a:buNone/>
            </a:pPr>
            <a:r>
              <a:rPr lang="zh-CN" altLang="en-US" sz="2800" dirty="0" smtClean="0"/>
              <a:t>什么</a:t>
            </a:r>
            <a:r>
              <a:rPr lang="zh-CN" altLang="en-US" sz="2800" dirty="0"/>
              <a:t>是光量子？如今每个人都认为自己知道，但他们是错误的</a:t>
            </a:r>
            <a:r>
              <a:rPr lang="zh-CN" altLang="en-US" sz="2800" dirty="0" smtClean="0"/>
              <a:t>。</a:t>
            </a:r>
            <a:endParaRPr lang="en-US" altLang="zh-CN" sz="2800" dirty="0"/>
          </a:p>
          <a:p>
            <a:pPr marL="0" indent="0">
              <a:buNone/>
            </a:pPr>
            <a:r>
              <a:rPr lang="en-US" altLang="zh-CN" sz="2400" dirty="0"/>
              <a:t> </a:t>
            </a:r>
            <a:r>
              <a:rPr lang="en-US" altLang="zh-CN" sz="2400" dirty="0" smtClean="0"/>
              <a:t>                                                             </a:t>
            </a:r>
            <a:r>
              <a:rPr lang="zh-CN" altLang="en-US" sz="2400" dirty="0" smtClean="0"/>
              <a:t>爱因斯坦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5482216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476" y="1353238"/>
            <a:ext cx="12009524" cy="55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3911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什么是量子？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 smtClean="0"/>
              <a:t>Ontology:</a:t>
            </a:r>
            <a:r>
              <a:rPr lang="zh-CN" altLang="en-US" sz="2800" dirty="0" smtClean="0"/>
              <a:t>代表世界最基本的非定域存在，有最小的质量</a:t>
            </a:r>
            <a:r>
              <a:rPr lang="en-US" altLang="zh-CN" sz="2800" dirty="0" smtClean="0"/>
              <a:t>-</a:t>
            </a:r>
            <a:r>
              <a:rPr lang="zh-CN" altLang="en-US" sz="2800" dirty="0" smtClean="0"/>
              <a:t>能量单元，因此在某些条件下能够产生定域信息，其定域性和非定域关联满足</a:t>
            </a:r>
            <a:r>
              <a:rPr lang="en-US" altLang="zh-CN" sz="2800" dirty="0" err="1" smtClean="0"/>
              <a:t>Englert</a:t>
            </a:r>
            <a:r>
              <a:rPr lang="en-US" altLang="zh-CN" sz="2800" dirty="0" smtClean="0"/>
              <a:t>-Greenberg</a:t>
            </a:r>
            <a:r>
              <a:rPr lang="zh-CN" altLang="en-US" sz="2800" dirty="0" smtClean="0"/>
              <a:t>关系（类似东方智慧的“阴”和“阳”</a:t>
            </a:r>
            <a:r>
              <a:rPr lang="en-US" altLang="zh-CN" sz="2800" dirty="0" smtClean="0"/>
              <a:t>《</a:t>
            </a:r>
            <a:r>
              <a:rPr lang="zh-CN" altLang="en-US" sz="2800" dirty="0" smtClean="0"/>
              <a:t>物理学之道</a:t>
            </a:r>
            <a:r>
              <a:rPr lang="en-US" altLang="zh-CN" sz="2800" dirty="0" smtClean="0"/>
              <a:t>》</a:t>
            </a:r>
            <a:r>
              <a:rPr lang="zh-CN" altLang="en-US" sz="2800" dirty="0" smtClean="0"/>
              <a:t>）。</a:t>
            </a:r>
            <a:endParaRPr lang="en-US" altLang="zh-CN" sz="2800" dirty="0" smtClean="0"/>
          </a:p>
          <a:p>
            <a:pPr marL="0" indent="0">
              <a:buNone/>
            </a:pPr>
            <a:r>
              <a:rPr lang="en-US" altLang="zh-CN" sz="2800" dirty="0"/>
              <a:t> </a:t>
            </a:r>
            <a:r>
              <a:rPr lang="en-US" altLang="zh-CN" sz="2800" dirty="0" smtClean="0"/>
              <a:t>                        </a:t>
            </a:r>
            <a:r>
              <a:rPr lang="zh-CN" altLang="en-US" sz="2800" dirty="0" smtClean="0"/>
              <a:t>韩锋通过学习张礼先生</a:t>
            </a:r>
            <a:r>
              <a:rPr lang="en-US" altLang="zh-CN" sz="2800" dirty="0" smtClean="0"/>
              <a:t>《</a:t>
            </a:r>
            <a:r>
              <a:rPr lang="zh-CN" altLang="en-US" sz="2800" dirty="0" smtClean="0"/>
              <a:t>量子力学前沿</a:t>
            </a:r>
            <a:r>
              <a:rPr lang="en-US" altLang="zh-CN" sz="2800" dirty="0" smtClean="0"/>
              <a:t>》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7055359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阴阳太极图对玻尔的启发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9638" y="2857902"/>
            <a:ext cx="3305175" cy="16573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3885" y="2162577"/>
            <a:ext cx="3057525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981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什么是智能？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 dirty="0" smtClean="0"/>
              <a:t>没有权威的说法</a:t>
            </a:r>
            <a:endParaRPr lang="en-US" altLang="zh-CN" sz="2400" dirty="0" smtClean="0"/>
          </a:p>
          <a:p>
            <a:pPr marL="0" indent="0">
              <a:buNone/>
            </a:pPr>
            <a:r>
              <a:rPr lang="en-US" altLang="zh-CN" dirty="0"/>
              <a:t> </a:t>
            </a:r>
            <a:r>
              <a:rPr lang="en-US" altLang="zh-CN" dirty="0" smtClean="0"/>
              <a:t>                                                                </a:t>
            </a:r>
            <a:r>
              <a:rPr lang="zh-CN" altLang="en-US" dirty="0" smtClean="0"/>
              <a:t>世界级人工智能专家 吴韧</a:t>
            </a:r>
            <a:endParaRPr lang="en-US" altLang="zh-CN" dirty="0" smtClean="0"/>
          </a:p>
          <a:p>
            <a:r>
              <a:rPr lang="en-US" altLang="zh-CN" dirty="0"/>
              <a:t>As there could be many forms </a:t>
            </a:r>
            <a:r>
              <a:rPr lang="en-US" altLang="zh-CN" dirty="0" smtClean="0"/>
              <a:t>of biologically-based </a:t>
            </a:r>
            <a:r>
              <a:rPr lang="en-US" altLang="zh-CN" dirty="0"/>
              <a:t>and artificially-based </a:t>
            </a:r>
            <a:r>
              <a:rPr lang="en-US" altLang="zh-CN" dirty="0" smtClean="0"/>
              <a:t>intelligence developing </a:t>
            </a:r>
            <a:r>
              <a:rPr lang="en-US" altLang="zh-CN" dirty="0"/>
              <a:t>over time, the future world could be seen as </a:t>
            </a:r>
            <a:r>
              <a:rPr lang="en-US" altLang="zh-CN" dirty="0" smtClean="0"/>
              <a:t>one of </a:t>
            </a:r>
            <a:r>
              <a:rPr lang="en-US" altLang="zh-CN" dirty="0"/>
              <a:t>multi-species intelligence.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 smtClean="0"/>
              <a:t>                                                                  Melanie Swan</a:t>
            </a:r>
          </a:p>
          <a:p>
            <a:pPr marL="0" indent="0">
              <a:buNone/>
            </a:pPr>
            <a:r>
              <a:rPr lang="en-US" altLang="zh-CN" b="1" dirty="0" smtClean="0"/>
              <a:t>                             Cognitive </a:t>
            </a:r>
            <a:r>
              <a:rPr lang="en-US" altLang="zh-CN" b="1" dirty="0"/>
              <a:t>Applications of </a:t>
            </a:r>
            <a:r>
              <a:rPr lang="en-US" altLang="zh-CN" b="1" dirty="0" err="1"/>
              <a:t>Blockchain</a:t>
            </a:r>
            <a:r>
              <a:rPr lang="en-US" altLang="zh-CN" b="1" dirty="0"/>
              <a:t> </a:t>
            </a:r>
            <a:r>
              <a:rPr lang="en-US" altLang="zh-CN" b="1" dirty="0" smtClean="0"/>
              <a:t>Technology</a:t>
            </a:r>
          </a:p>
          <a:p>
            <a:pPr marL="0" indent="0">
              <a:buNone/>
            </a:pPr>
            <a:r>
              <a:rPr lang="zh-CN" altLang="en-US" b="1" dirty="0" smtClean="0"/>
              <a:t>等三十年以后人类了解了大脑</a:t>
            </a:r>
            <a:endParaRPr lang="en-US" altLang="zh-CN" b="1" dirty="0" smtClean="0"/>
          </a:p>
          <a:p>
            <a:pPr marL="0" indent="0">
              <a:buNone/>
            </a:pPr>
            <a:r>
              <a:rPr lang="en-US" altLang="zh-CN" b="1" dirty="0"/>
              <a:t> </a:t>
            </a:r>
            <a:r>
              <a:rPr lang="en-US" altLang="zh-CN" b="1" dirty="0" smtClean="0"/>
              <a:t>                                               </a:t>
            </a:r>
            <a:r>
              <a:rPr lang="zh-CN" altLang="en-US" b="1" dirty="0" smtClean="0"/>
              <a:t>访问学者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355937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“熵”的语言系统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 dirty="0" smtClean="0"/>
              <a:t>系统混乱的表述</a:t>
            </a:r>
            <a:endParaRPr lang="en-US" altLang="zh-CN" sz="2400" dirty="0" smtClean="0"/>
          </a:p>
          <a:p>
            <a:pPr marL="0" indent="0">
              <a:buNone/>
            </a:pPr>
            <a:r>
              <a:rPr lang="en-US" altLang="zh-CN" dirty="0"/>
              <a:t> </a:t>
            </a:r>
            <a:r>
              <a:rPr lang="en-US" altLang="zh-CN" dirty="0" smtClean="0"/>
              <a:t>                                                    </a:t>
            </a:r>
            <a:r>
              <a:rPr lang="zh-CN" altLang="en-US" dirty="0" smtClean="0"/>
              <a:t>超越学科的认知基础课程同学们</a:t>
            </a:r>
            <a:endParaRPr lang="en-US" altLang="zh-CN" dirty="0" smtClean="0"/>
          </a:p>
          <a:p>
            <a:r>
              <a:rPr lang="zh-CN" altLang="en-US" sz="2400" dirty="0"/>
              <a:t>系统无知的</a:t>
            </a:r>
            <a:r>
              <a:rPr lang="zh-CN" altLang="en-US" sz="2400" dirty="0" smtClean="0"/>
              <a:t>度量</a:t>
            </a:r>
            <a:endParaRPr lang="en-US" altLang="zh-CN" sz="2400" dirty="0" smtClean="0"/>
          </a:p>
          <a:p>
            <a:pPr marL="0" indent="0">
              <a:buNone/>
            </a:pPr>
            <a:r>
              <a:rPr lang="en-US" altLang="zh-CN" sz="2400" dirty="0"/>
              <a:t> </a:t>
            </a:r>
            <a:r>
              <a:rPr lang="en-US" altLang="zh-CN" sz="2400" dirty="0" smtClean="0"/>
              <a:t>                                           </a:t>
            </a:r>
            <a:r>
              <a:rPr lang="zh-CN" altLang="en-US" sz="2400" dirty="0" smtClean="0"/>
              <a:t>清华高研院毕业生 曾蓓</a:t>
            </a:r>
            <a:endParaRPr lang="en-US" altLang="zh-CN" sz="2400" dirty="0" smtClean="0"/>
          </a:p>
          <a:p>
            <a:r>
              <a:rPr lang="zh-CN" altLang="en-US" sz="2400" dirty="0"/>
              <a:t>系统能量耗散均分到自由度的</a:t>
            </a:r>
            <a:r>
              <a:rPr lang="zh-CN" altLang="en-US" sz="2400" dirty="0" smtClean="0"/>
              <a:t>数量</a:t>
            </a:r>
            <a:endParaRPr lang="en-US" altLang="zh-CN" sz="2400" dirty="0" smtClean="0"/>
          </a:p>
          <a:p>
            <a:pPr marL="0" indent="0">
              <a:buNone/>
            </a:pPr>
            <a:r>
              <a:rPr lang="en-US" altLang="zh-CN" sz="2400" dirty="0"/>
              <a:t> </a:t>
            </a:r>
            <a:r>
              <a:rPr lang="en-US" altLang="zh-CN" sz="2400" dirty="0" smtClean="0"/>
              <a:t>                                            </a:t>
            </a:r>
            <a:r>
              <a:rPr lang="zh-CN" altLang="en-US" sz="2400" dirty="0" smtClean="0"/>
              <a:t>韩锋</a:t>
            </a:r>
            <a:endParaRPr lang="en-US" altLang="zh-CN" sz="2400" dirty="0" smtClean="0"/>
          </a:p>
          <a:p>
            <a:pPr marL="0" indent="0">
              <a:buNone/>
            </a:pPr>
            <a:r>
              <a:rPr lang="zh-CN" altLang="en-US" sz="2400" dirty="0"/>
              <a:t>系统可到达量子</a:t>
            </a:r>
            <a:r>
              <a:rPr lang="zh-CN" altLang="en-US" sz="2400" dirty="0" smtClean="0"/>
              <a:t>组态的对数</a:t>
            </a:r>
            <a:endParaRPr lang="zh-CN" altLang="en-US" sz="2400" dirty="0"/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52623096"/>
              </p:ext>
            </p:extLst>
          </p:nvPr>
        </p:nvGraphicFramePr>
        <p:xfrm>
          <a:off x="5607712" y="5282845"/>
          <a:ext cx="2345895" cy="4765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37" name="公式" r:id="rId3" imgW="812520" imgH="164880" progId="Equation.3">
                  <p:embed/>
                </p:oleObj>
              </mc:Choice>
              <mc:Fallback>
                <p:oleObj name="公式" r:id="rId3" imgW="812520" imgH="16488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607712" y="5282845"/>
                        <a:ext cx="2345895" cy="4765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748388"/>
              </p:ext>
            </p:extLst>
          </p:nvPr>
        </p:nvGraphicFramePr>
        <p:xfrm>
          <a:off x="7280506" y="4150657"/>
          <a:ext cx="1535948" cy="9273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38" name="公式" r:id="rId5" imgW="672840" imgH="406080" progId="Equation.3">
                  <p:embed/>
                </p:oleObj>
              </mc:Choice>
              <mc:Fallback>
                <p:oleObj name="公式" r:id="rId5" imgW="672840" imgH="40608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280506" y="4150657"/>
                        <a:ext cx="1535948" cy="9273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4197355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离子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5682</TotalTime>
  <Words>618</Words>
  <Application>Microsoft Macintosh PowerPoint</Application>
  <PresentationFormat>Custom</PresentationFormat>
  <Paragraphs>96</Paragraphs>
  <Slides>26</Slides>
  <Notes>0</Notes>
  <HiddenSlides>0</HiddenSlides>
  <MMClips>0</MMClips>
  <ScaleCrop>false</ScaleCrop>
  <HeadingPairs>
    <vt:vector size="6" baseType="variant"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9" baseType="lpstr">
      <vt:lpstr>离子</vt:lpstr>
      <vt:lpstr>Office Theme</vt:lpstr>
      <vt:lpstr>公式</vt:lpstr>
      <vt:lpstr>量子、区块链与AI</vt:lpstr>
      <vt:lpstr>PowerPoint Presentation</vt:lpstr>
      <vt:lpstr>一个范式成熟的标志是形成了自洽的语言系统，其中包括：ontology, structure, orientation                                             顾学雍</vt:lpstr>
      <vt:lpstr>什么是量子？</vt:lpstr>
      <vt:lpstr>PowerPoint Presentation</vt:lpstr>
      <vt:lpstr>什么是量子？</vt:lpstr>
      <vt:lpstr>阴阳太极图对玻尔的启发</vt:lpstr>
      <vt:lpstr>什么是智能？</vt:lpstr>
      <vt:lpstr>“熵”的语言系统</vt:lpstr>
      <vt:lpstr>什么是麦克斯韦妖？</vt:lpstr>
      <vt:lpstr>Charles H. Bennett Notes on Landauer’s Principle, Reversible Computation, and Maxwell’s Demon；《http://arxiv.org/abs/physics/0210005v2》9 Jan 2003</vt:lpstr>
      <vt:lpstr>Landour ’s Principle</vt:lpstr>
      <vt:lpstr>麦克斯韦妖的智能</vt:lpstr>
      <vt:lpstr>混沌分形系统产生的智能：康托集</vt:lpstr>
      <vt:lpstr>混沌分形产生的智能</vt:lpstr>
      <vt:lpstr>中心智慧和集群智慧： 一只熊和一个蜜蜂</vt:lpstr>
      <vt:lpstr>熊窝和蜂巢</vt:lpstr>
      <vt:lpstr>鸟的群集智慧</vt:lpstr>
      <vt:lpstr>每一个小鸟都是麦克斯韦妖</vt:lpstr>
      <vt:lpstr>群集学习和群集智慧</vt:lpstr>
      <vt:lpstr>市场是一个智能系统</vt:lpstr>
      <vt:lpstr>法制的作用</vt:lpstr>
      <vt:lpstr>比特币-区块链的智能系统</vt:lpstr>
      <vt:lpstr>时间戳——压缩“重复支付”</vt:lpstr>
      <vt:lpstr>区块链将把我们带入一个全网公证“信用”的时代</vt:lpstr>
      <vt:lpstr>让全网亿万电脑成为麦克斯韦妖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量子力学与区块链</dc:title>
  <dc:creator>feng han</dc:creator>
  <cp:lastModifiedBy>benkoo</cp:lastModifiedBy>
  <cp:revision>140</cp:revision>
  <dcterms:created xsi:type="dcterms:W3CDTF">2015-08-18T07:30:42Z</dcterms:created>
  <dcterms:modified xsi:type="dcterms:W3CDTF">2015-10-30T09:44:20Z</dcterms:modified>
</cp:coreProperties>
</file>